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2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dk2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dk2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34FED2-BD83-43B4-B43A-163D9A5E8F6A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accent0_3" csCatId="mainScheme" phldr="1"/>
      <dgm:spPr/>
      <dgm:t>
        <a:bodyPr/>
        <a:lstStyle/>
        <a:p>
          <a:endParaRPr lang="en-US"/>
        </a:p>
      </dgm:t>
    </dgm:pt>
    <dgm:pt modelId="{F3DC5D71-8CAE-4A93-B6FC-E977EBE44523}">
      <dgm:prSet/>
      <dgm:spPr/>
      <dgm:t>
        <a:bodyPr/>
        <a:lstStyle/>
        <a:p>
          <a:pPr>
            <a:defRPr cap="all"/>
          </a:pPr>
          <a:r>
            <a:rPr lang="en-US" dirty="0">
              <a:latin typeface="Avenir Book" panose="02000503020000020003" pitchFamily="2" charset="0"/>
            </a:rPr>
            <a:t>Awareness</a:t>
          </a:r>
        </a:p>
      </dgm:t>
    </dgm:pt>
    <dgm:pt modelId="{2CB13DF4-A7B7-4F2F-AB61-AE03A8E5BB7F}" type="parTrans" cxnId="{F136FB9E-9F16-41C9-A48C-9C2B168603A1}">
      <dgm:prSet/>
      <dgm:spPr/>
      <dgm:t>
        <a:bodyPr/>
        <a:lstStyle/>
        <a:p>
          <a:endParaRPr lang="en-US"/>
        </a:p>
      </dgm:t>
    </dgm:pt>
    <dgm:pt modelId="{62C81984-D6CA-4BFB-9744-E3586CEBB03B}" type="sibTrans" cxnId="{F136FB9E-9F16-41C9-A48C-9C2B168603A1}">
      <dgm:prSet/>
      <dgm:spPr/>
      <dgm:t>
        <a:bodyPr/>
        <a:lstStyle/>
        <a:p>
          <a:endParaRPr lang="en-US"/>
        </a:p>
      </dgm:t>
    </dgm:pt>
    <dgm:pt modelId="{B940F224-F769-4F02-A53A-62B411275F5C}">
      <dgm:prSet/>
      <dgm:spPr/>
      <dgm:t>
        <a:bodyPr/>
        <a:lstStyle/>
        <a:p>
          <a:pPr>
            <a:defRPr cap="all"/>
          </a:pPr>
          <a:r>
            <a:rPr lang="en-US" dirty="0">
              <a:latin typeface="Avenir Book" panose="02000503020000020003" pitchFamily="2" charset="0"/>
            </a:rPr>
            <a:t>Empathy/Caring</a:t>
          </a:r>
        </a:p>
      </dgm:t>
    </dgm:pt>
    <dgm:pt modelId="{DD135D86-1330-4701-A449-0A496614E16C}" type="parTrans" cxnId="{606980E5-BD40-4E19-AC7F-D1BD49591F1D}">
      <dgm:prSet/>
      <dgm:spPr/>
      <dgm:t>
        <a:bodyPr/>
        <a:lstStyle/>
        <a:p>
          <a:endParaRPr lang="en-US"/>
        </a:p>
      </dgm:t>
    </dgm:pt>
    <dgm:pt modelId="{CDC061EE-C032-4068-ADEB-E5E1D0053076}" type="sibTrans" cxnId="{606980E5-BD40-4E19-AC7F-D1BD49591F1D}">
      <dgm:prSet/>
      <dgm:spPr/>
      <dgm:t>
        <a:bodyPr/>
        <a:lstStyle/>
        <a:p>
          <a:endParaRPr lang="en-US"/>
        </a:p>
      </dgm:t>
    </dgm:pt>
    <dgm:pt modelId="{B9CA1C8D-8499-4EAC-A6C8-43EBF4107A3B}">
      <dgm:prSet/>
      <dgm:spPr/>
      <dgm:t>
        <a:bodyPr/>
        <a:lstStyle/>
        <a:p>
          <a:pPr>
            <a:defRPr cap="all"/>
          </a:pPr>
          <a:r>
            <a:rPr lang="en-US" dirty="0">
              <a:latin typeface="Avenir Book" panose="02000503020000020003" pitchFamily="2" charset="0"/>
            </a:rPr>
            <a:t>Presence</a:t>
          </a:r>
        </a:p>
      </dgm:t>
    </dgm:pt>
    <dgm:pt modelId="{6A04A7D0-3CDA-4096-811E-D3C7E9955359}" type="parTrans" cxnId="{0CF144D4-4BC2-4616-972A-9948940F7526}">
      <dgm:prSet/>
      <dgm:spPr/>
      <dgm:t>
        <a:bodyPr/>
        <a:lstStyle/>
        <a:p>
          <a:endParaRPr lang="en-US"/>
        </a:p>
      </dgm:t>
    </dgm:pt>
    <dgm:pt modelId="{C7D24EB1-7277-4C27-A2AE-40605979E8C8}" type="sibTrans" cxnId="{0CF144D4-4BC2-4616-972A-9948940F7526}">
      <dgm:prSet/>
      <dgm:spPr/>
      <dgm:t>
        <a:bodyPr/>
        <a:lstStyle/>
        <a:p>
          <a:endParaRPr lang="en-US"/>
        </a:p>
      </dgm:t>
    </dgm:pt>
    <dgm:pt modelId="{3D644F6F-2CF2-41B8-B8B3-8F998564E925}">
      <dgm:prSet/>
      <dgm:spPr/>
      <dgm:t>
        <a:bodyPr/>
        <a:lstStyle/>
        <a:p>
          <a:pPr>
            <a:defRPr cap="all"/>
          </a:pPr>
          <a:r>
            <a:rPr lang="en-US" dirty="0">
              <a:latin typeface="Avenir Book" panose="02000503020000020003" pitchFamily="2" charset="0"/>
            </a:rPr>
            <a:t>Teaching in Three Dimensions</a:t>
          </a:r>
        </a:p>
      </dgm:t>
    </dgm:pt>
    <dgm:pt modelId="{A80458F0-B5F8-4508-918B-676F8F825C62}" type="parTrans" cxnId="{8E1F6496-2997-4A8D-86A4-16204747263F}">
      <dgm:prSet/>
      <dgm:spPr/>
      <dgm:t>
        <a:bodyPr/>
        <a:lstStyle/>
        <a:p>
          <a:endParaRPr lang="en-US"/>
        </a:p>
      </dgm:t>
    </dgm:pt>
    <dgm:pt modelId="{F3F1DD72-29B2-49E3-A7E3-C56D59785847}" type="sibTrans" cxnId="{8E1F6496-2997-4A8D-86A4-16204747263F}">
      <dgm:prSet/>
      <dgm:spPr/>
      <dgm:t>
        <a:bodyPr/>
        <a:lstStyle/>
        <a:p>
          <a:endParaRPr lang="en-US"/>
        </a:p>
      </dgm:t>
    </dgm:pt>
    <dgm:pt modelId="{EE5DD301-9DBC-4A5B-B07A-F5D891D32C6C}" type="pres">
      <dgm:prSet presAssocID="{9834FED2-BD83-43B4-B43A-163D9A5E8F6A}" presName="root" presStyleCnt="0">
        <dgm:presLayoutVars>
          <dgm:dir/>
          <dgm:resizeHandles val="exact"/>
        </dgm:presLayoutVars>
      </dgm:prSet>
      <dgm:spPr/>
    </dgm:pt>
    <dgm:pt modelId="{E300FADC-624B-45FE-BC3E-B4C55F24DF94}" type="pres">
      <dgm:prSet presAssocID="{F3DC5D71-8CAE-4A93-B6FC-E977EBE44523}" presName="compNode" presStyleCnt="0"/>
      <dgm:spPr/>
    </dgm:pt>
    <dgm:pt modelId="{17B501A5-ECF1-4AB0-8665-F740AC5AF450}" type="pres">
      <dgm:prSet presAssocID="{F3DC5D71-8CAE-4A93-B6FC-E977EBE44523}" presName="iconBgRect" presStyleLbl="bgShp" presStyleIdx="0" presStyleCnt="4"/>
      <dgm:spPr/>
    </dgm:pt>
    <dgm:pt modelId="{04A10E71-0350-4F69-8B57-40EC7253677E}" type="pres">
      <dgm:prSet presAssocID="{F3DC5D71-8CAE-4A93-B6FC-E977EBE4452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house scene"/>
        </a:ext>
      </dgm:extLst>
    </dgm:pt>
    <dgm:pt modelId="{450C4E77-3D1F-4F49-BE61-34B5A803E7AC}" type="pres">
      <dgm:prSet presAssocID="{F3DC5D71-8CAE-4A93-B6FC-E977EBE44523}" presName="spaceRect" presStyleCnt="0"/>
      <dgm:spPr/>
    </dgm:pt>
    <dgm:pt modelId="{81BF3322-F36C-405E-A7AF-8B8D3D958E0B}" type="pres">
      <dgm:prSet presAssocID="{F3DC5D71-8CAE-4A93-B6FC-E977EBE44523}" presName="textRect" presStyleLbl="revTx" presStyleIdx="0" presStyleCnt="4">
        <dgm:presLayoutVars>
          <dgm:chMax val="1"/>
          <dgm:chPref val="1"/>
        </dgm:presLayoutVars>
      </dgm:prSet>
      <dgm:spPr/>
    </dgm:pt>
    <dgm:pt modelId="{6A367DCA-41C8-4671-855D-189DFB65459C}" type="pres">
      <dgm:prSet presAssocID="{62C81984-D6CA-4BFB-9744-E3586CEBB03B}" presName="sibTrans" presStyleCnt="0"/>
      <dgm:spPr/>
    </dgm:pt>
    <dgm:pt modelId="{69E874B5-0C64-4DD6-AFFB-DE3E43453933}" type="pres">
      <dgm:prSet presAssocID="{B940F224-F769-4F02-A53A-62B411275F5C}" presName="compNode" presStyleCnt="0"/>
      <dgm:spPr/>
    </dgm:pt>
    <dgm:pt modelId="{0BF3B56B-6A4E-4CA3-A84F-82AC572FBCC3}" type="pres">
      <dgm:prSet presAssocID="{B940F224-F769-4F02-A53A-62B411275F5C}" presName="iconBgRect" presStyleLbl="bgShp" presStyleIdx="1" presStyleCnt="4"/>
      <dgm:spPr/>
    </dgm:pt>
    <dgm:pt modelId="{E977E8AA-837E-4B5B-A4F5-58B56E418A8A}" type="pres">
      <dgm:prSet presAssocID="{B940F224-F769-4F02-A53A-62B411275F5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"/>
        </a:ext>
      </dgm:extLst>
    </dgm:pt>
    <dgm:pt modelId="{C65FD948-09D6-4E7B-9964-007089FCE801}" type="pres">
      <dgm:prSet presAssocID="{B940F224-F769-4F02-A53A-62B411275F5C}" presName="spaceRect" presStyleCnt="0"/>
      <dgm:spPr/>
    </dgm:pt>
    <dgm:pt modelId="{87988C7B-D1C9-4449-BD40-251B284190ED}" type="pres">
      <dgm:prSet presAssocID="{B940F224-F769-4F02-A53A-62B411275F5C}" presName="textRect" presStyleLbl="revTx" presStyleIdx="1" presStyleCnt="4">
        <dgm:presLayoutVars>
          <dgm:chMax val="1"/>
          <dgm:chPref val="1"/>
        </dgm:presLayoutVars>
      </dgm:prSet>
      <dgm:spPr/>
    </dgm:pt>
    <dgm:pt modelId="{575EE1BC-2552-4A0B-9C9F-65D23D12B167}" type="pres">
      <dgm:prSet presAssocID="{CDC061EE-C032-4068-ADEB-E5E1D0053076}" presName="sibTrans" presStyleCnt="0"/>
      <dgm:spPr/>
    </dgm:pt>
    <dgm:pt modelId="{9BDEEC11-D5F0-43F4-8A47-A08CD652E697}" type="pres">
      <dgm:prSet presAssocID="{B9CA1C8D-8499-4EAC-A6C8-43EBF4107A3B}" presName="compNode" presStyleCnt="0"/>
      <dgm:spPr/>
    </dgm:pt>
    <dgm:pt modelId="{E7BCC529-337A-4984-B490-A76E29895B33}" type="pres">
      <dgm:prSet presAssocID="{B9CA1C8D-8499-4EAC-A6C8-43EBF4107A3B}" presName="iconBgRect" presStyleLbl="bgShp" presStyleIdx="2" presStyleCnt="4"/>
      <dgm:spPr/>
    </dgm:pt>
    <dgm:pt modelId="{84F17CCE-C5BD-4995-8F60-BBF4453CD41C}" type="pres">
      <dgm:prSet presAssocID="{B9CA1C8D-8499-4EAC-A6C8-43EBF4107A3B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EF5A500E-C615-4ACC-947C-166DAD96CD16}" type="pres">
      <dgm:prSet presAssocID="{B9CA1C8D-8499-4EAC-A6C8-43EBF4107A3B}" presName="spaceRect" presStyleCnt="0"/>
      <dgm:spPr/>
    </dgm:pt>
    <dgm:pt modelId="{000CFB6B-BD30-49CE-A199-FF84B560EF7F}" type="pres">
      <dgm:prSet presAssocID="{B9CA1C8D-8499-4EAC-A6C8-43EBF4107A3B}" presName="textRect" presStyleLbl="revTx" presStyleIdx="2" presStyleCnt="4">
        <dgm:presLayoutVars>
          <dgm:chMax val="1"/>
          <dgm:chPref val="1"/>
        </dgm:presLayoutVars>
      </dgm:prSet>
      <dgm:spPr/>
    </dgm:pt>
    <dgm:pt modelId="{EBDC46A5-7F91-41B8-B8B0-88627D14767C}" type="pres">
      <dgm:prSet presAssocID="{C7D24EB1-7277-4C27-A2AE-40605979E8C8}" presName="sibTrans" presStyleCnt="0"/>
      <dgm:spPr/>
    </dgm:pt>
    <dgm:pt modelId="{81ACC0A8-0759-4C04-A189-24B524CA0466}" type="pres">
      <dgm:prSet presAssocID="{3D644F6F-2CF2-41B8-B8B3-8F998564E925}" presName="compNode" presStyleCnt="0"/>
      <dgm:spPr/>
    </dgm:pt>
    <dgm:pt modelId="{6BBF9813-58D7-4733-8F70-EEECA0C73071}" type="pres">
      <dgm:prSet presAssocID="{3D644F6F-2CF2-41B8-B8B3-8F998564E925}" presName="iconBgRect" presStyleLbl="bgShp" presStyleIdx="3" presStyleCnt="4"/>
      <dgm:spPr/>
    </dgm:pt>
    <dgm:pt modelId="{47587DCE-3943-4BF3-9AD0-B961032A0E71}" type="pres">
      <dgm:prSet presAssocID="{3D644F6F-2CF2-41B8-B8B3-8F998564E92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59B9B37F-E425-4C50-8A8B-19FE622C4FB4}" type="pres">
      <dgm:prSet presAssocID="{3D644F6F-2CF2-41B8-B8B3-8F998564E925}" presName="spaceRect" presStyleCnt="0"/>
      <dgm:spPr/>
    </dgm:pt>
    <dgm:pt modelId="{2989910C-6FE0-4FCF-B26D-E3E35EA95C77}" type="pres">
      <dgm:prSet presAssocID="{3D644F6F-2CF2-41B8-B8B3-8F998564E925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97CA3F12-EF34-4446-BD8B-63F180E2B1F2}" type="presOf" srcId="{F3DC5D71-8CAE-4A93-B6FC-E977EBE44523}" destId="{81BF3322-F36C-405E-A7AF-8B8D3D958E0B}" srcOrd="0" destOrd="0" presId="urn:microsoft.com/office/officeart/2018/5/layout/IconCircleLabelList"/>
    <dgm:cxn modelId="{BAAF9B12-B612-4258-B951-C9D30A2F325C}" type="presOf" srcId="{3D644F6F-2CF2-41B8-B8B3-8F998564E925}" destId="{2989910C-6FE0-4FCF-B26D-E3E35EA95C77}" srcOrd="0" destOrd="0" presId="urn:microsoft.com/office/officeart/2018/5/layout/IconCircleLabelList"/>
    <dgm:cxn modelId="{F92D421A-760B-4280-9D74-06F8296346D8}" type="presOf" srcId="{9834FED2-BD83-43B4-B43A-163D9A5E8F6A}" destId="{EE5DD301-9DBC-4A5B-B07A-F5D891D32C6C}" srcOrd="0" destOrd="0" presId="urn:microsoft.com/office/officeart/2018/5/layout/IconCircleLabelList"/>
    <dgm:cxn modelId="{2B3FC435-67D8-4C29-86B3-D56F15B6D2DF}" type="presOf" srcId="{B940F224-F769-4F02-A53A-62B411275F5C}" destId="{87988C7B-D1C9-4449-BD40-251B284190ED}" srcOrd="0" destOrd="0" presId="urn:microsoft.com/office/officeart/2018/5/layout/IconCircleLabelList"/>
    <dgm:cxn modelId="{9A97EB8A-36F3-40FB-9347-B24CF067935E}" type="presOf" srcId="{B9CA1C8D-8499-4EAC-A6C8-43EBF4107A3B}" destId="{000CFB6B-BD30-49CE-A199-FF84B560EF7F}" srcOrd="0" destOrd="0" presId="urn:microsoft.com/office/officeart/2018/5/layout/IconCircleLabelList"/>
    <dgm:cxn modelId="{8E1F6496-2997-4A8D-86A4-16204747263F}" srcId="{9834FED2-BD83-43B4-B43A-163D9A5E8F6A}" destId="{3D644F6F-2CF2-41B8-B8B3-8F998564E925}" srcOrd="3" destOrd="0" parTransId="{A80458F0-B5F8-4508-918B-676F8F825C62}" sibTransId="{F3F1DD72-29B2-49E3-A7E3-C56D59785847}"/>
    <dgm:cxn modelId="{F136FB9E-9F16-41C9-A48C-9C2B168603A1}" srcId="{9834FED2-BD83-43B4-B43A-163D9A5E8F6A}" destId="{F3DC5D71-8CAE-4A93-B6FC-E977EBE44523}" srcOrd="0" destOrd="0" parTransId="{2CB13DF4-A7B7-4F2F-AB61-AE03A8E5BB7F}" sibTransId="{62C81984-D6CA-4BFB-9744-E3586CEBB03B}"/>
    <dgm:cxn modelId="{0CF144D4-4BC2-4616-972A-9948940F7526}" srcId="{9834FED2-BD83-43B4-B43A-163D9A5E8F6A}" destId="{B9CA1C8D-8499-4EAC-A6C8-43EBF4107A3B}" srcOrd="2" destOrd="0" parTransId="{6A04A7D0-3CDA-4096-811E-D3C7E9955359}" sibTransId="{C7D24EB1-7277-4C27-A2AE-40605979E8C8}"/>
    <dgm:cxn modelId="{606980E5-BD40-4E19-AC7F-D1BD49591F1D}" srcId="{9834FED2-BD83-43B4-B43A-163D9A5E8F6A}" destId="{B940F224-F769-4F02-A53A-62B411275F5C}" srcOrd="1" destOrd="0" parTransId="{DD135D86-1330-4701-A449-0A496614E16C}" sibTransId="{CDC061EE-C032-4068-ADEB-E5E1D0053076}"/>
    <dgm:cxn modelId="{001CAD67-97CB-453D-9D97-A1DFCEB5D814}" type="presParOf" srcId="{EE5DD301-9DBC-4A5B-B07A-F5D891D32C6C}" destId="{E300FADC-624B-45FE-BC3E-B4C55F24DF94}" srcOrd="0" destOrd="0" presId="urn:microsoft.com/office/officeart/2018/5/layout/IconCircleLabelList"/>
    <dgm:cxn modelId="{682A5FCF-D466-4B8E-9030-F34EB74D8C3E}" type="presParOf" srcId="{E300FADC-624B-45FE-BC3E-B4C55F24DF94}" destId="{17B501A5-ECF1-4AB0-8665-F740AC5AF450}" srcOrd="0" destOrd="0" presId="urn:microsoft.com/office/officeart/2018/5/layout/IconCircleLabelList"/>
    <dgm:cxn modelId="{7285314A-1A6D-4342-9399-460345328DE5}" type="presParOf" srcId="{E300FADC-624B-45FE-BC3E-B4C55F24DF94}" destId="{04A10E71-0350-4F69-8B57-40EC7253677E}" srcOrd="1" destOrd="0" presId="urn:microsoft.com/office/officeart/2018/5/layout/IconCircleLabelList"/>
    <dgm:cxn modelId="{9B907E99-ACCD-478E-AA34-95ED3AC36E36}" type="presParOf" srcId="{E300FADC-624B-45FE-BC3E-B4C55F24DF94}" destId="{450C4E77-3D1F-4F49-BE61-34B5A803E7AC}" srcOrd="2" destOrd="0" presId="urn:microsoft.com/office/officeart/2018/5/layout/IconCircleLabelList"/>
    <dgm:cxn modelId="{9004933D-61D1-43DD-8780-AB276C986AEC}" type="presParOf" srcId="{E300FADC-624B-45FE-BC3E-B4C55F24DF94}" destId="{81BF3322-F36C-405E-A7AF-8B8D3D958E0B}" srcOrd="3" destOrd="0" presId="urn:microsoft.com/office/officeart/2018/5/layout/IconCircleLabelList"/>
    <dgm:cxn modelId="{A90D8062-DDAB-4225-BC41-584F209FCCB8}" type="presParOf" srcId="{EE5DD301-9DBC-4A5B-B07A-F5D891D32C6C}" destId="{6A367DCA-41C8-4671-855D-189DFB65459C}" srcOrd="1" destOrd="0" presId="urn:microsoft.com/office/officeart/2018/5/layout/IconCircleLabelList"/>
    <dgm:cxn modelId="{08F46482-2443-4AD6-8713-AC0D8F6D9706}" type="presParOf" srcId="{EE5DD301-9DBC-4A5B-B07A-F5D891D32C6C}" destId="{69E874B5-0C64-4DD6-AFFB-DE3E43453933}" srcOrd="2" destOrd="0" presId="urn:microsoft.com/office/officeart/2018/5/layout/IconCircleLabelList"/>
    <dgm:cxn modelId="{3B77128C-28FE-4C41-BB58-05BFF837C047}" type="presParOf" srcId="{69E874B5-0C64-4DD6-AFFB-DE3E43453933}" destId="{0BF3B56B-6A4E-4CA3-A84F-82AC572FBCC3}" srcOrd="0" destOrd="0" presId="urn:microsoft.com/office/officeart/2018/5/layout/IconCircleLabelList"/>
    <dgm:cxn modelId="{881259C8-CB0C-4DE5-B570-FA79D5084256}" type="presParOf" srcId="{69E874B5-0C64-4DD6-AFFB-DE3E43453933}" destId="{E977E8AA-837E-4B5B-A4F5-58B56E418A8A}" srcOrd="1" destOrd="0" presId="urn:microsoft.com/office/officeart/2018/5/layout/IconCircleLabelList"/>
    <dgm:cxn modelId="{35FF64C1-BE4B-4CB3-8AAB-4D3B70EE35E2}" type="presParOf" srcId="{69E874B5-0C64-4DD6-AFFB-DE3E43453933}" destId="{C65FD948-09D6-4E7B-9964-007089FCE801}" srcOrd="2" destOrd="0" presId="urn:microsoft.com/office/officeart/2018/5/layout/IconCircleLabelList"/>
    <dgm:cxn modelId="{E885AF05-D8FC-4FF2-BC4D-BF1F3A6EA42F}" type="presParOf" srcId="{69E874B5-0C64-4DD6-AFFB-DE3E43453933}" destId="{87988C7B-D1C9-4449-BD40-251B284190ED}" srcOrd="3" destOrd="0" presId="urn:microsoft.com/office/officeart/2018/5/layout/IconCircleLabelList"/>
    <dgm:cxn modelId="{6C3C1EA2-38FB-4DF5-B874-68DD174E2045}" type="presParOf" srcId="{EE5DD301-9DBC-4A5B-B07A-F5D891D32C6C}" destId="{575EE1BC-2552-4A0B-9C9F-65D23D12B167}" srcOrd="3" destOrd="0" presId="urn:microsoft.com/office/officeart/2018/5/layout/IconCircleLabelList"/>
    <dgm:cxn modelId="{59B79BAD-C76B-4A03-8439-4902BCFF6448}" type="presParOf" srcId="{EE5DD301-9DBC-4A5B-B07A-F5D891D32C6C}" destId="{9BDEEC11-D5F0-43F4-8A47-A08CD652E697}" srcOrd="4" destOrd="0" presId="urn:microsoft.com/office/officeart/2018/5/layout/IconCircleLabelList"/>
    <dgm:cxn modelId="{09673895-44FA-4048-9314-FA33B1E88FD1}" type="presParOf" srcId="{9BDEEC11-D5F0-43F4-8A47-A08CD652E697}" destId="{E7BCC529-337A-4984-B490-A76E29895B33}" srcOrd="0" destOrd="0" presId="urn:microsoft.com/office/officeart/2018/5/layout/IconCircleLabelList"/>
    <dgm:cxn modelId="{E4B449B9-456F-4EAD-8776-AA7BD8B3EA4B}" type="presParOf" srcId="{9BDEEC11-D5F0-43F4-8A47-A08CD652E697}" destId="{84F17CCE-C5BD-4995-8F60-BBF4453CD41C}" srcOrd="1" destOrd="0" presId="urn:microsoft.com/office/officeart/2018/5/layout/IconCircleLabelList"/>
    <dgm:cxn modelId="{3BB6C0BB-4613-4313-BC5A-C19D643525B3}" type="presParOf" srcId="{9BDEEC11-D5F0-43F4-8A47-A08CD652E697}" destId="{EF5A500E-C615-4ACC-947C-166DAD96CD16}" srcOrd="2" destOrd="0" presId="urn:microsoft.com/office/officeart/2018/5/layout/IconCircleLabelList"/>
    <dgm:cxn modelId="{B21F15EF-F015-4CF0-A716-DAA3CE1F6AC1}" type="presParOf" srcId="{9BDEEC11-D5F0-43F4-8A47-A08CD652E697}" destId="{000CFB6B-BD30-49CE-A199-FF84B560EF7F}" srcOrd="3" destOrd="0" presId="urn:microsoft.com/office/officeart/2018/5/layout/IconCircleLabelList"/>
    <dgm:cxn modelId="{200F971B-9B79-4404-ABD7-5D19CB297634}" type="presParOf" srcId="{EE5DD301-9DBC-4A5B-B07A-F5D891D32C6C}" destId="{EBDC46A5-7F91-41B8-B8B0-88627D14767C}" srcOrd="5" destOrd="0" presId="urn:microsoft.com/office/officeart/2018/5/layout/IconCircleLabelList"/>
    <dgm:cxn modelId="{9D10B590-AEE5-4333-977B-AA2F237EDF96}" type="presParOf" srcId="{EE5DD301-9DBC-4A5B-B07A-F5D891D32C6C}" destId="{81ACC0A8-0759-4C04-A189-24B524CA0466}" srcOrd="6" destOrd="0" presId="urn:microsoft.com/office/officeart/2018/5/layout/IconCircleLabelList"/>
    <dgm:cxn modelId="{A33D232F-6CAA-4F85-ABF9-9D2FC6DEF2C5}" type="presParOf" srcId="{81ACC0A8-0759-4C04-A189-24B524CA0466}" destId="{6BBF9813-58D7-4733-8F70-EEECA0C73071}" srcOrd="0" destOrd="0" presId="urn:microsoft.com/office/officeart/2018/5/layout/IconCircleLabelList"/>
    <dgm:cxn modelId="{B13B06D1-221E-4AA5-B460-7525EEFC5A98}" type="presParOf" srcId="{81ACC0A8-0759-4C04-A189-24B524CA0466}" destId="{47587DCE-3943-4BF3-9AD0-B961032A0E71}" srcOrd="1" destOrd="0" presId="urn:microsoft.com/office/officeart/2018/5/layout/IconCircleLabelList"/>
    <dgm:cxn modelId="{864F0CC4-33FA-4D73-A6E1-9B2ECBE8E572}" type="presParOf" srcId="{81ACC0A8-0759-4C04-A189-24B524CA0466}" destId="{59B9B37F-E425-4C50-8A8B-19FE622C4FB4}" srcOrd="2" destOrd="0" presId="urn:microsoft.com/office/officeart/2018/5/layout/IconCircleLabelList"/>
    <dgm:cxn modelId="{6D46C810-7F08-4FD8-A0F5-9FFF2AC93B70}" type="presParOf" srcId="{81ACC0A8-0759-4C04-A189-24B524CA0466}" destId="{2989910C-6FE0-4FCF-B26D-E3E35EA95C7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B501A5-ECF1-4AB0-8665-F740AC5AF450}">
      <dsp:nvSpPr>
        <dsp:cNvPr id="0" name=""/>
        <dsp:cNvSpPr/>
      </dsp:nvSpPr>
      <dsp:spPr>
        <a:xfrm>
          <a:off x="601934" y="783788"/>
          <a:ext cx="1450009" cy="145000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A10E71-0350-4F69-8B57-40EC7253677E}">
      <dsp:nvSpPr>
        <dsp:cNvPr id="0" name=""/>
        <dsp:cNvSpPr/>
      </dsp:nvSpPr>
      <dsp:spPr>
        <a:xfrm>
          <a:off x="910952" y="1092807"/>
          <a:ext cx="831972" cy="83197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BF3322-F36C-405E-A7AF-8B8D3D958E0B}">
      <dsp:nvSpPr>
        <dsp:cNvPr id="0" name=""/>
        <dsp:cNvSpPr/>
      </dsp:nvSpPr>
      <dsp:spPr>
        <a:xfrm>
          <a:off x="138406" y="2685440"/>
          <a:ext cx="237706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900" kern="1200" dirty="0">
              <a:latin typeface="Avenir Book" panose="02000503020000020003" pitchFamily="2" charset="0"/>
            </a:rPr>
            <a:t>Awareness</a:t>
          </a:r>
        </a:p>
      </dsp:txBody>
      <dsp:txXfrm>
        <a:off x="138406" y="2685440"/>
        <a:ext cx="2377064" cy="720000"/>
      </dsp:txXfrm>
    </dsp:sp>
    <dsp:sp modelId="{0BF3B56B-6A4E-4CA3-A84F-82AC572FBCC3}">
      <dsp:nvSpPr>
        <dsp:cNvPr id="0" name=""/>
        <dsp:cNvSpPr/>
      </dsp:nvSpPr>
      <dsp:spPr>
        <a:xfrm>
          <a:off x="3394984" y="783788"/>
          <a:ext cx="1450009" cy="145000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77E8AA-837E-4B5B-A4F5-58B56E418A8A}">
      <dsp:nvSpPr>
        <dsp:cNvPr id="0" name=""/>
        <dsp:cNvSpPr/>
      </dsp:nvSpPr>
      <dsp:spPr>
        <a:xfrm>
          <a:off x="3704002" y="1092807"/>
          <a:ext cx="831972" cy="83197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988C7B-D1C9-4449-BD40-251B284190ED}">
      <dsp:nvSpPr>
        <dsp:cNvPr id="0" name=""/>
        <dsp:cNvSpPr/>
      </dsp:nvSpPr>
      <dsp:spPr>
        <a:xfrm>
          <a:off x="2931457" y="2685440"/>
          <a:ext cx="237706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900" kern="1200" dirty="0">
              <a:latin typeface="Avenir Book" panose="02000503020000020003" pitchFamily="2" charset="0"/>
            </a:rPr>
            <a:t>Empathy/Caring</a:t>
          </a:r>
        </a:p>
      </dsp:txBody>
      <dsp:txXfrm>
        <a:off x="2931457" y="2685440"/>
        <a:ext cx="2377064" cy="720000"/>
      </dsp:txXfrm>
    </dsp:sp>
    <dsp:sp modelId="{E7BCC529-337A-4984-B490-A76E29895B33}">
      <dsp:nvSpPr>
        <dsp:cNvPr id="0" name=""/>
        <dsp:cNvSpPr/>
      </dsp:nvSpPr>
      <dsp:spPr>
        <a:xfrm>
          <a:off x="6188035" y="783788"/>
          <a:ext cx="1450009" cy="145000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F17CCE-C5BD-4995-8F60-BBF4453CD41C}">
      <dsp:nvSpPr>
        <dsp:cNvPr id="0" name=""/>
        <dsp:cNvSpPr/>
      </dsp:nvSpPr>
      <dsp:spPr>
        <a:xfrm>
          <a:off x="6497053" y="1092807"/>
          <a:ext cx="831972" cy="83197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0CFB6B-BD30-49CE-A199-FF84B560EF7F}">
      <dsp:nvSpPr>
        <dsp:cNvPr id="0" name=""/>
        <dsp:cNvSpPr/>
      </dsp:nvSpPr>
      <dsp:spPr>
        <a:xfrm>
          <a:off x="5724507" y="2685440"/>
          <a:ext cx="237706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900" kern="1200" dirty="0">
              <a:latin typeface="Avenir Book" panose="02000503020000020003" pitchFamily="2" charset="0"/>
            </a:rPr>
            <a:t>Presence</a:t>
          </a:r>
        </a:p>
      </dsp:txBody>
      <dsp:txXfrm>
        <a:off x="5724507" y="2685440"/>
        <a:ext cx="2377064" cy="720000"/>
      </dsp:txXfrm>
    </dsp:sp>
    <dsp:sp modelId="{6BBF9813-58D7-4733-8F70-EEECA0C73071}">
      <dsp:nvSpPr>
        <dsp:cNvPr id="0" name=""/>
        <dsp:cNvSpPr/>
      </dsp:nvSpPr>
      <dsp:spPr>
        <a:xfrm>
          <a:off x="8981085" y="783788"/>
          <a:ext cx="1450009" cy="145000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587DCE-3943-4BF3-9AD0-B961032A0E71}">
      <dsp:nvSpPr>
        <dsp:cNvPr id="0" name=""/>
        <dsp:cNvSpPr/>
      </dsp:nvSpPr>
      <dsp:spPr>
        <a:xfrm>
          <a:off x="9290104" y="1092807"/>
          <a:ext cx="831972" cy="83197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89910C-6FE0-4FCF-B26D-E3E35EA95C77}">
      <dsp:nvSpPr>
        <dsp:cNvPr id="0" name=""/>
        <dsp:cNvSpPr/>
      </dsp:nvSpPr>
      <dsp:spPr>
        <a:xfrm>
          <a:off x="8517558" y="2685440"/>
          <a:ext cx="237706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900" kern="1200" dirty="0">
              <a:latin typeface="Avenir Book" panose="02000503020000020003" pitchFamily="2" charset="0"/>
            </a:rPr>
            <a:t>Teaching in Three Dimensions</a:t>
          </a:r>
        </a:p>
      </dsp:txBody>
      <dsp:txXfrm>
        <a:off x="8517558" y="2685440"/>
        <a:ext cx="2377064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108F54-A1BF-9B48-B628-92B5BFDAF09D}" type="datetimeFigureOut">
              <a:rPr lang="en-US" smtClean="0"/>
              <a:t>1/3/22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C2C379-FE36-334F-BCA7-28D51691E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10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docs.google.com</a:t>
            </a:r>
            <a:r>
              <a:rPr lang="en-US" dirty="0"/>
              <a:t>/presentation/d/1OuSN5XcDFLytoFcNtUnmjIljCuK_DAtoM9hodrgD2ak/</a:t>
            </a:r>
            <a:r>
              <a:rPr lang="en-US" dirty="0" err="1"/>
              <a:t>preview?fbclid</a:t>
            </a:r>
            <a:r>
              <a:rPr lang="en-US" dirty="0"/>
              <a:t>=IwAR39lZhuHRVlzA-N4jo-aTKhe7S-XVUSgtsWdciFpKzWtIoQSwhzNwuaQH8&amp;slide=id.g109811778db_0_47</a:t>
            </a:r>
          </a:p>
          <a:p>
            <a:endParaRPr lang="en-US" dirty="0"/>
          </a:p>
          <a:p>
            <a:r>
              <a:rPr lang="en-US" dirty="0"/>
              <a:t>https://</a:t>
            </a:r>
            <a:r>
              <a:rPr lang="en-US" dirty="0" err="1"/>
              <a:t>www.edsurge.com</a:t>
            </a:r>
            <a:r>
              <a:rPr lang="en-US" dirty="0"/>
              <a:t>/news/2021-05-17-4-steps-for-humanizing-personalized-learning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C2C379-FE36-334F-BCA7-28D51691E2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180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 class survey gives you a sense of where they are as the class starts</a:t>
            </a:r>
          </a:p>
          <a:p>
            <a:endParaRPr lang="en-US" dirty="0"/>
          </a:p>
          <a:p>
            <a:r>
              <a:rPr lang="en-US" dirty="0"/>
              <a:t>Wellness check every 1-2 weeks: survey or email about mood or if they have food, shelter, </a:t>
            </a:r>
            <a:r>
              <a:rPr lang="en-US" dirty="0" err="1"/>
              <a:t>wi</a:t>
            </a:r>
            <a:r>
              <a:rPr lang="en-US" dirty="0"/>
              <a:t> fi, computer, a quiet place to work</a:t>
            </a:r>
          </a:p>
          <a:p>
            <a:endParaRPr lang="en-US" dirty="0"/>
          </a:p>
          <a:p>
            <a:r>
              <a:rPr lang="en-US" dirty="0"/>
              <a:t>Weekly reflection as a class (anonymous) normalizes struggling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C2C379-FE36-334F-BCA7-28D51691E2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0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They may not have a space of their own, so may have to mute so you don’t hear others in school/at work that’s why texting in the chat may be the best option</a:t>
            </a:r>
          </a:p>
          <a:p>
            <a:endParaRPr lang="en-US" dirty="0"/>
          </a:p>
          <a:p>
            <a:r>
              <a:rPr lang="en-US" dirty="0"/>
              <a:t>If they need a textbook and don’t have it, can you copy/scan in the chapters they need to read in the first few weeks? Can you use online/open access readings through January?</a:t>
            </a:r>
          </a:p>
          <a:p>
            <a:endParaRPr lang="en-US" dirty="0"/>
          </a:p>
          <a:p>
            <a:r>
              <a:rPr lang="en-US" dirty="0"/>
              <a:t>Deadline pass/go free card, let them schedule/map out their deadlines, due date window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C2C379-FE36-334F-BCA7-28D51691E2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4477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Synchronous is not just you lecturing them but actual discussion; hold synchronous office hours online</a:t>
            </a:r>
          </a:p>
          <a:p>
            <a:endParaRPr lang="en-US" dirty="0"/>
          </a:p>
          <a:p>
            <a:r>
              <a:rPr lang="en-US" dirty="0"/>
              <a:t>Give them a prompt for the video intro so they know what to say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C2C379-FE36-334F-BCA7-28D51691E24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518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venir Book" panose="02000503020000020003" pitchFamily="2" charset="0"/>
              </a:rPr>
              <a:t>Whole group teaching (but keep it short)</a:t>
            </a:r>
          </a:p>
          <a:p>
            <a:r>
              <a:rPr lang="en-US" dirty="0">
                <a:latin typeface="Avenir Book" panose="02000503020000020003" pitchFamily="2" charset="0"/>
              </a:rPr>
              <a:t>Small group teaching (builds community)</a:t>
            </a:r>
          </a:p>
          <a:p>
            <a:r>
              <a:rPr lang="en-US" dirty="0">
                <a:latin typeface="Avenir Book" panose="02000503020000020003" pitchFamily="2" charset="0"/>
              </a:rPr>
              <a:t>Individualized conferences (if possible. Works as a wellness check too)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C2C379-FE36-334F-BCA7-28D51691E24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519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Monday, January 3,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78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Monday, January 3,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Monday, January 3,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965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Monday, January 3,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39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Monday, January 3,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17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Monday, January 3,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43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Monday, January 3, 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744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Monday, January 3,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490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Monday, January 3, 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770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Monday, January 3,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67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Monday, January 3,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26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Monday, January 3, 2022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246776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6F292AA-C8DB-4CAA-97C9-456CF8540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bstract background of bokeh turquoise">
            <a:extLst>
              <a:ext uri="{FF2B5EF4-FFF2-40B4-BE49-F238E27FC236}">
                <a16:creationId xmlns:a16="http://schemas.microsoft.com/office/drawing/2014/main" id="{F1636762-8301-4193-A0F0-B1BDC2A81A0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318" r="36338" b="1"/>
          <a:stretch/>
        </p:blipFill>
        <p:spPr>
          <a:xfrm>
            <a:off x="0" y="10"/>
            <a:ext cx="45879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2" y="-429"/>
            <a:ext cx="7604097" cy="6857571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73000"/>
                </a:schemeClr>
              </a:gs>
              <a:gs pos="100000">
                <a:schemeClr val="accent2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1" y="0"/>
            <a:ext cx="7604097" cy="68580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8000">
                <a:schemeClr val="accent2">
                  <a:alpha val="66000"/>
                </a:scheme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599847" y="4355164"/>
            <a:ext cx="7592151" cy="2502836"/>
          </a:xfrm>
          <a:prstGeom prst="rect">
            <a:avLst/>
          </a:prstGeom>
          <a:gradFill>
            <a:gsLst>
              <a:gs pos="22000">
                <a:schemeClr val="accent6">
                  <a:alpha val="39000"/>
                </a:schemeClr>
              </a:gs>
              <a:gs pos="82000">
                <a:schemeClr val="accent5">
                  <a:alpha val="19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256CF5B-1DAD-4912-86B9-FCA73369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704304">
            <a:off x="6080918" y="830588"/>
            <a:ext cx="4998441" cy="4998441"/>
          </a:xfrm>
          <a:prstGeom prst="ellipse">
            <a:avLst/>
          </a:pr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18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8CDCF9-2600-0046-B321-9AAC27E4B6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5425" y="768485"/>
            <a:ext cx="6133656" cy="3169674"/>
          </a:xfrm>
        </p:spPr>
        <p:txBody>
          <a:bodyPr>
            <a:normAutofit/>
          </a:bodyPr>
          <a:lstStyle/>
          <a:p>
            <a:pPr algn="r"/>
            <a:r>
              <a:rPr lang="en-US" sz="2800" dirty="0">
                <a:solidFill>
                  <a:schemeClr val="bg1"/>
                </a:solidFill>
                <a:latin typeface="Avenir Book" panose="02000503020000020003" pitchFamily="2" charset="0"/>
              </a:rPr>
              <a:t>Humanizing Learning</a:t>
            </a:r>
            <a:br>
              <a:rPr lang="en-US" sz="2800" dirty="0">
                <a:solidFill>
                  <a:schemeClr val="bg1"/>
                </a:solidFill>
                <a:latin typeface="Avenir Book" panose="02000503020000020003" pitchFamily="2" charset="0"/>
              </a:rPr>
            </a:br>
            <a:r>
              <a:rPr lang="en-US" sz="2800" dirty="0">
                <a:solidFill>
                  <a:schemeClr val="bg1"/>
                </a:solidFill>
                <a:latin typeface="Avenir Book" panose="02000503020000020003" pitchFamily="2" charset="0"/>
              </a:rPr>
              <a:t>CFDE</a:t>
            </a:r>
            <a:br>
              <a:rPr lang="en-US" sz="2800" dirty="0">
                <a:solidFill>
                  <a:schemeClr val="bg1"/>
                </a:solidFill>
                <a:latin typeface="Avenir Book" panose="02000503020000020003" pitchFamily="2" charset="0"/>
              </a:rPr>
            </a:br>
            <a:r>
              <a:rPr lang="en-US" sz="2800" dirty="0">
                <a:solidFill>
                  <a:schemeClr val="bg1"/>
                </a:solidFill>
                <a:latin typeface="Avenir Book" panose="02000503020000020003" pitchFamily="2" charset="0"/>
              </a:rPr>
              <a:t>January 5, 2022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BB8541-6B7D-234C-B72A-9644B802EF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62918" y="4793128"/>
            <a:ext cx="5462494" cy="1141157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en-US" sz="1400" dirty="0" err="1">
                <a:solidFill>
                  <a:schemeClr val="bg1"/>
                </a:solidFill>
              </a:rPr>
              <a:t>Dr.Donna</a:t>
            </a:r>
            <a:r>
              <a:rPr lang="en-US" sz="1400" dirty="0">
                <a:solidFill>
                  <a:schemeClr val="bg1"/>
                </a:solidFill>
              </a:rPr>
              <a:t> Troka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Director, Diversity and Inclusive Pedagogy</a:t>
            </a:r>
          </a:p>
          <a:p>
            <a:pPr algn="r"/>
            <a:r>
              <a:rPr lang="en-US" sz="1400" dirty="0">
                <a:solidFill>
                  <a:schemeClr val="bg1"/>
                </a:solidFill>
              </a:rPr>
              <a:t>Adjunct faculty, ILA</a:t>
            </a:r>
          </a:p>
        </p:txBody>
      </p:sp>
    </p:spTree>
    <p:extLst>
      <p:ext uri="{BB962C8B-B14F-4D97-AF65-F5344CB8AC3E}">
        <p14:creationId xmlns:p14="http://schemas.microsoft.com/office/powerpoint/2010/main" val="1699069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383CC5D-71E8-4CB2-8E4A-F1E4FF6DC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2DA5AC1-43C5-4243-9028-07DBB80D0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8"/>
            <a:ext cx="12192000" cy="1600201"/>
          </a:xfrm>
          <a:prstGeom prst="rect">
            <a:avLst/>
          </a:prstGeom>
          <a:gradFill>
            <a:gsLst>
              <a:gs pos="0">
                <a:schemeClr val="accent5">
                  <a:alpha val="83000"/>
                </a:schemeClr>
              </a:gs>
              <a:gs pos="100000">
                <a:schemeClr val="accent6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4EDA1C-27A1-4C83-ACE4-6675EC924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99161" y="9109"/>
            <a:ext cx="7792839" cy="1594270"/>
          </a:xfrm>
          <a:prstGeom prst="rect">
            <a:avLst/>
          </a:prstGeom>
          <a:gradFill>
            <a:gsLst>
              <a:gs pos="22000">
                <a:schemeClr val="accent2">
                  <a:alpha val="0"/>
                </a:schemeClr>
              </a:gs>
              <a:gs pos="99000">
                <a:schemeClr val="accent2"/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2185E4-B584-4B9D-9440-DEA0FB9D94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9021976" y="-906246"/>
            <a:ext cx="1602951" cy="3416298"/>
          </a:xfrm>
          <a:prstGeom prst="rect">
            <a:avLst/>
          </a:prstGeom>
          <a:gradFill>
            <a:gsLst>
              <a:gs pos="45000">
                <a:schemeClr val="accent4">
                  <a:alpha val="0"/>
                </a:schemeClr>
              </a:gs>
              <a:gs pos="99000">
                <a:schemeClr val="accent6">
                  <a:alpha val="33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F33EC8A-EE0A-4395-97E2-DAD467CF7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451242" y="0"/>
            <a:ext cx="9729549" cy="1600198"/>
          </a:xfrm>
          <a:prstGeom prst="rect">
            <a:avLst/>
          </a:prstGeom>
          <a:gradFill>
            <a:gsLst>
              <a:gs pos="0">
                <a:schemeClr val="accent5">
                  <a:alpha val="30000"/>
                </a:schemeClr>
              </a:gs>
              <a:gs pos="99000">
                <a:schemeClr val="accent5">
                  <a:alpha val="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F85DA95-16A4-404E-9BFF-27F8E4FC78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430"/>
            <a:ext cx="7910111" cy="1600198"/>
          </a:xfrm>
          <a:prstGeom prst="rect">
            <a:avLst/>
          </a:prstGeom>
          <a:gradFill>
            <a:gsLst>
              <a:gs pos="0">
                <a:schemeClr val="accent5">
                  <a:alpha val="21000"/>
                </a:schemeClr>
              </a:gs>
              <a:gs pos="99000">
                <a:schemeClr val="accent5">
                  <a:alpha val="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7109D0-A2B5-C445-966C-DDA2F39A1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7084" y="374427"/>
            <a:ext cx="10374517" cy="971512"/>
          </a:xfrm>
        </p:spPr>
        <p:txBody>
          <a:bodyPr anchor="ctr">
            <a:norm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venir Book" panose="02000503020000020003" pitchFamily="2" charset="0"/>
              </a:rPr>
              <a:t>agenda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200CDC2-AF49-4858-8AA8-845731A9C6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3413310"/>
              </p:ext>
            </p:extLst>
          </p:nvPr>
        </p:nvGraphicFramePr>
        <p:xfrm>
          <a:off x="579474" y="2062715"/>
          <a:ext cx="11033029" cy="4189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64315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06B09-586C-6E47-8074-DB8878167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728472"/>
          </a:xfrm>
        </p:spPr>
        <p:txBody>
          <a:bodyPr/>
          <a:lstStyle/>
          <a:p>
            <a:r>
              <a:rPr lang="en-US" dirty="0">
                <a:latin typeface="Avenir Book" panose="02000503020000020003" pitchFamily="2" charset="0"/>
              </a:rPr>
              <a:t>Awareness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5F1ED-26B6-7043-9B66-C55D0FEFD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322786"/>
            <a:ext cx="10241280" cy="3748830"/>
          </a:xfrm>
        </p:spPr>
        <p:txBody>
          <a:bodyPr/>
          <a:lstStyle/>
          <a:p>
            <a:r>
              <a:rPr lang="en-US" dirty="0">
                <a:latin typeface="Avenir Book" panose="02000503020000020003" pitchFamily="2" charset="0"/>
              </a:rPr>
              <a:t>Pre-Class Survey or Student Information Sheet</a:t>
            </a:r>
          </a:p>
          <a:p>
            <a:endParaRPr lang="en-US" dirty="0">
              <a:latin typeface="Avenir Book" panose="02000503020000020003" pitchFamily="2" charset="0"/>
            </a:endParaRPr>
          </a:p>
          <a:p>
            <a:r>
              <a:rPr lang="en-US" dirty="0">
                <a:latin typeface="Avenir Book" panose="02000503020000020003" pitchFamily="2" charset="0"/>
              </a:rPr>
              <a:t>Wellness Check</a:t>
            </a:r>
          </a:p>
          <a:p>
            <a:endParaRPr lang="en-US" dirty="0">
              <a:latin typeface="Avenir Book" panose="02000503020000020003" pitchFamily="2" charset="0"/>
            </a:endParaRPr>
          </a:p>
          <a:p>
            <a:r>
              <a:rPr lang="en-US" dirty="0">
                <a:latin typeface="Avenir Book" panose="02000503020000020003" pitchFamily="2" charset="0"/>
              </a:rPr>
              <a:t>Weekly Reflection in Class </a:t>
            </a:r>
          </a:p>
        </p:txBody>
      </p:sp>
    </p:spTree>
    <p:extLst>
      <p:ext uri="{BB962C8B-B14F-4D97-AF65-F5344CB8AC3E}">
        <p14:creationId xmlns:p14="http://schemas.microsoft.com/office/powerpoint/2010/main" val="867377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7CCE5-B81C-DC41-B0F0-73CE10030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728472"/>
          </a:xfrm>
        </p:spPr>
        <p:txBody>
          <a:bodyPr/>
          <a:lstStyle/>
          <a:p>
            <a:r>
              <a:rPr lang="en-US" dirty="0">
                <a:latin typeface="Avenir Book" panose="02000503020000020003" pitchFamily="2" charset="0"/>
              </a:rPr>
              <a:t>Empathy/caring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16138-0BC8-C44D-9D6D-391791155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venir Book" panose="02000503020000020003" pitchFamily="2" charset="0"/>
              </a:rPr>
              <a:t>Cameras on/off</a:t>
            </a:r>
          </a:p>
          <a:p>
            <a:endParaRPr lang="en-US" dirty="0">
              <a:latin typeface="Avenir Book" panose="02000503020000020003" pitchFamily="2" charset="0"/>
            </a:endParaRPr>
          </a:p>
          <a:p>
            <a:r>
              <a:rPr lang="en-US" dirty="0">
                <a:latin typeface="Avenir Book" panose="02000503020000020003" pitchFamily="2" charset="0"/>
              </a:rPr>
              <a:t>Multiple ways to participate</a:t>
            </a:r>
          </a:p>
          <a:p>
            <a:endParaRPr lang="en-US" dirty="0">
              <a:latin typeface="Avenir Book" panose="02000503020000020003" pitchFamily="2" charset="0"/>
            </a:endParaRPr>
          </a:p>
          <a:p>
            <a:r>
              <a:rPr lang="en-US" dirty="0">
                <a:latin typeface="Avenir Book" panose="02000503020000020003" pitchFamily="2" charset="0"/>
              </a:rPr>
              <a:t>All materials accessible</a:t>
            </a:r>
          </a:p>
          <a:p>
            <a:endParaRPr lang="en-US" dirty="0">
              <a:latin typeface="Avenir Book" panose="02000503020000020003" pitchFamily="2" charset="0"/>
            </a:endParaRPr>
          </a:p>
          <a:p>
            <a:r>
              <a:rPr lang="en-US" dirty="0">
                <a:latin typeface="Avenir Book" panose="02000503020000020003" pitchFamily="2" charset="0"/>
              </a:rPr>
              <a:t>Flexible deadlines</a:t>
            </a:r>
          </a:p>
        </p:txBody>
      </p:sp>
    </p:spTree>
    <p:extLst>
      <p:ext uri="{BB962C8B-B14F-4D97-AF65-F5344CB8AC3E}">
        <p14:creationId xmlns:p14="http://schemas.microsoft.com/office/powerpoint/2010/main" val="1514969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C0711-0EE4-1A4E-B9A0-A049F5437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717962"/>
          </a:xfrm>
        </p:spPr>
        <p:txBody>
          <a:bodyPr/>
          <a:lstStyle/>
          <a:p>
            <a:r>
              <a:rPr lang="en-US" dirty="0">
                <a:latin typeface="Avenir Book" panose="02000503020000020003" pitchFamily="2" charset="0"/>
              </a:rPr>
              <a:t>presence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CB2B6-3323-9E46-8D7E-D24B92697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venir Book" panose="02000503020000020003" pitchFamily="2" charset="0"/>
              </a:rPr>
              <a:t>Synchronous social interaction</a:t>
            </a:r>
          </a:p>
          <a:p>
            <a:endParaRPr lang="en-US" dirty="0">
              <a:latin typeface="Avenir Book" panose="02000503020000020003" pitchFamily="2" charset="0"/>
            </a:endParaRPr>
          </a:p>
          <a:p>
            <a:r>
              <a:rPr lang="en-US" dirty="0">
                <a:latin typeface="Avenir Book" panose="02000503020000020003" pitchFamily="2" charset="0"/>
              </a:rPr>
              <a:t>Intro videos for you and them</a:t>
            </a:r>
          </a:p>
        </p:txBody>
      </p:sp>
    </p:spTree>
    <p:extLst>
      <p:ext uri="{BB962C8B-B14F-4D97-AF65-F5344CB8AC3E}">
        <p14:creationId xmlns:p14="http://schemas.microsoft.com/office/powerpoint/2010/main" val="1707986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DA7BF-D4B1-5C47-8A0B-F2FF8399E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707451"/>
          </a:xfrm>
        </p:spPr>
        <p:txBody>
          <a:bodyPr/>
          <a:lstStyle/>
          <a:p>
            <a:r>
              <a:rPr lang="en-US" dirty="0">
                <a:latin typeface="Avenir Book" panose="02000503020000020003" pitchFamily="2" charset="0"/>
              </a:rPr>
              <a:t>Teaching in three dimensions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36EAAF-2936-1A48-B171-4F6F8B5D7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venir Book" panose="02000503020000020003" pitchFamily="2" charset="0"/>
              </a:rPr>
              <a:t>Whole group teaching </a:t>
            </a:r>
            <a:br>
              <a:rPr lang="en-US" dirty="0">
                <a:latin typeface="Avenir Book" panose="02000503020000020003" pitchFamily="2" charset="0"/>
              </a:rPr>
            </a:br>
            <a:endParaRPr lang="en-US" dirty="0">
              <a:latin typeface="Avenir Book" panose="02000503020000020003" pitchFamily="2" charset="0"/>
            </a:endParaRPr>
          </a:p>
          <a:p>
            <a:r>
              <a:rPr lang="en-US" dirty="0">
                <a:latin typeface="Avenir Book" panose="02000503020000020003" pitchFamily="2" charset="0"/>
              </a:rPr>
              <a:t>Small group teaching</a:t>
            </a:r>
            <a:br>
              <a:rPr lang="en-US" dirty="0">
                <a:latin typeface="Avenir Book" panose="02000503020000020003" pitchFamily="2" charset="0"/>
              </a:rPr>
            </a:br>
            <a:endParaRPr lang="en-US" dirty="0">
              <a:latin typeface="Avenir Book" panose="02000503020000020003" pitchFamily="2" charset="0"/>
            </a:endParaRPr>
          </a:p>
          <a:p>
            <a:r>
              <a:rPr lang="en-US" dirty="0">
                <a:latin typeface="Avenir Book" panose="02000503020000020003" pitchFamily="2" charset="0"/>
              </a:rPr>
              <a:t>Individualized conferences</a:t>
            </a:r>
          </a:p>
        </p:txBody>
      </p:sp>
    </p:spTree>
    <p:extLst>
      <p:ext uri="{BB962C8B-B14F-4D97-AF65-F5344CB8AC3E}">
        <p14:creationId xmlns:p14="http://schemas.microsoft.com/office/powerpoint/2010/main" val="1754550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BD4C0BBB-0042-4603-A226-6117F3FD5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C44F520-2598-460E-9F91-B02F60830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7404E292-5FAB-47E8-A663-A07530CED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80FF8ED-64CE-400C-A4D5-9F943FC26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0"/>
            <a:ext cx="12191999" cy="6858000"/>
          </a:xfrm>
          <a:prstGeom prst="rect">
            <a:avLst/>
          </a:prstGeom>
          <a:gradFill>
            <a:gsLst>
              <a:gs pos="0">
                <a:schemeClr val="accent5">
                  <a:alpha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68868AD-100D-45F3-B11E-8A2936712B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12191999" cy="6858000"/>
          </a:xfrm>
          <a:prstGeom prst="rect">
            <a:avLst/>
          </a:prstGeom>
          <a:gradFill>
            <a:gsLst>
              <a:gs pos="49000">
                <a:schemeClr val="accent5">
                  <a:alpha val="50000"/>
                </a:schemeClr>
              </a:gs>
              <a:gs pos="100000">
                <a:schemeClr val="accent2">
                  <a:alpha val="74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14742CC-05F9-44AC-AF98-AB6EF810E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96001" cy="6858000"/>
          </a:xfrm>
          <a:prstGeom prst="rect">
            <a:avLst/>
          </a:prstGeom>
          <a:gradFill>
            <a:gsLst>
              <a:gs pos="0">
                <a:schemeClr val="accent2">
                  <a:alpha val="17000"/>
                </a:schemeClr>
              </a:gs>
              <a:gs pos="85000">
                <a:schemeClr val="accent4">
                  <a:alpha val="4000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: Shape 13">
            <a:extLst>
              <a:ext uri="{FF2B5EF4-FFF2-40B4-BE49-F238E27FC236}">
                <a16:creationId xmlns:a16="http://schemas.microsoft.com/office/drawing/2014/main" id="{853C77DB-C7E3-4B1F-9AD0-1EB2982A8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3460656" y="-2569189"/>
            <a:ext cx="5115722" cy="10255626"/>
          </a:xfrm>
          <a:custGeom>
            <a:avLst/>
            <a:gdLst>
              <a:gd name="connsiteX0" fmla="*/ 2065105 w 2065105"/>
              <a:gd name="connsiteY0" fmla="*/ 0 h 4139967"/>
              <a:gd name="connsiteX1" fmla="*/ 2065105 w 2065105"/>
              <a:gd name="connsiteY1" fmla="*/ 4139967 h 4139967"/>
              <a:gd name="connsiteX2" fmla="*/ 1858573 w 2065105"/>
              <a:gd name="connsiteY2" fmla="*/ 4129538 h 4139967"/>
              <a:gd name="connsiteX3" fmla="*/ 0 w 2065105"/>
              <a:gd name="connsiteY3" fmla="*/ 2069983 h 4139967"/>
              <a:gd name="connsiteX4" fmla="*/ 1858573 w 2065105"/>
              <a:gd name="connsiteY4" fmla="*/ 10428 h 4139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5105" h="4139967">
                <a:moveTo>
                  <a:pt x="2065105" y="0"/>
                </a:moveTo>
                <a:lnTo>
                  <a:pt x="2065105" y="4139967"/>
                </a:lnTo>
                <a:lnTo>
                  <a:pt x="1858573" y="4129538"/>
                </a:lnTo>
                <a:cubicBezTo>
                  <a:pt x="814640" y="4023521"/>
                  <a:pt x="0" y="3141887"/>
                  <a:pt x="0" y="2069983"/>
                </a:cubicBezTo>
                <a:cubicBezTo>
                  <a:pt x="0" y="998079"/>
                  <a:pt x="814640" y="116446"/>
                  <a:pt x="1858573" y="10428"/>
                </a:cubicBezTo>
                <a:close/>
              </a:path>
            </a:pathLst>
          </a:custGeom>
          <a:gradFill flip="none" rotWithShape="1">
            <a:gsLst>
              <a:gs pos="7000">
                <a:schemeClr val="accent4">
                  <a:lumMod val="60000"/>
                  <a:lumOff val="40000"/>
                  <a:alpha val="3000"/>
                </a:schemeClr>
              </a:gs>
              <a:gs pos="100000">
                <a:schemeClr val="accent4">
                  <a:lumMod val="60000"/>
                  <a:lumOff val="40000"/>
                  <a:alpha val="37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62DA2A-6C8A-9743-81FD-86A1B08B2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04445"/>
            <a:ext cx="9144000" cy="2826182"/>
          </a:xfrm>
        </p:spPr>
        <p:txBody>
          <a:bodyPr vert="horz" lIns="0" tIns="0" rIns="0" bIns="0" rtlCol="0" anchor="ctr">
            <a:normAutofit/>
          </a:bodyPr>
          <a:lstStyle/>
          <a:p>
            <a:pPr algn="ctr"/>
            <a:r>
              <a:rPr lang="en-US" sz="4400" spc="750" dirty="0">
                <a:solidFill>
                  <a:schemeClr val="bg1"/>
                </a:solidFill>
              </a:rPr>
              <a:t>Thank You!</a:t>
            </a:r>
            <a:br>
              <a:rPr lang="en-US" sz="4400" spc="750" dirty="0">
                <a:solidFill>
                  <a:schemeClr val="bg1"/>
                </a:solidFill>
              </a:rPr>
            </a:br>
            <a:br>
              <a:rPr lang="en-US" sz="4400" spc="750" dirty="0">
                <a:solidFill>
                  <a:schemeClr val="bg1"/>
                </a:solidFill>
              </a:rPr>
            </a:br>
            <a:r>
              <a:rPr lang="en-US" sz="4400" spc="750" dirty="0" err="1">
                <a:solidFill>
                  <a:schemeClr val="bg1"/>
                </a:solidFill>
              </a:rPr>
              <a:t>dtroka@emory.edu</a:t>
            </a:r>
            <a:endParaRPr lang="en-US" sz="4400" spc="7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38722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AnalogousFromLightSeedLeftStep">
      <a:dk1>
        <a:srgbClr val="000000"/>
      </a:dk1>
      <a:lt1>
        <a:srgbClr val="FFFFFF"/>
      </a:lt1>
      <a:dk2>
        <a:srgbClr val="213B31"/>
      </a:dk2>
      <a:lt2>
        <a:srgbClr val="E8E6E2"/>
      </a:lt2>
      <a:accent1>
        <a:srgbClr val="8EA3CF"/>
      </a:accent1>
      <a:accent2>
        <a:srgbClr val="6EACC1"/>
      </a:accent2>
      <a:accent3>
        <a:srgbClr val="76ACA4"/>
      </a:accent3>
      <a:accent4>
        <a:srgbClr val="6AB389"/>
      </a:accent4>
      <a:accent5>
        <a:srgbClr val="73B274"/>
      </a:accent5>
      <a:accent6>
        <a:srgbClr val="84AE67"/>
      </a:accent6>
      <a:hlink>
        <a:srgbClr val="938059"/>
      </a:hlink>
      <a:folHlink>
        <a:srgbClr val="7F7F7F"/>
      </a:folHlink>
    </a:clrScheme>
    <a:fontScheme name="Avenir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1222</TotalTime>
  <Words>349</Words>
  <Application>Microsoft Macintosh PowerPoint</Application>
  <PresentationFormat>Widescreen</PresentationFormat>
  <Paragraphs>55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Avenir Book</vt:lpstr>
      <vt:lpstr>Calibri</vt:lpstr>
      <vt:lpstr>Tw Cen MT</vt:lpstr>
      <vt:lpstr>GradientRiseVTI</vt:lpstr>
      <vt:lpstr>Humanizing Learning CFDE January 5, 2022</vt:lpstr>
      <vt:lpstr>agenda</vt:lpstr>
      <vt:lpstr>Awareness</vt:lpstr>
      <vt:lpstr>Empathy/caring</vt:lpstr>
      <vt:lpstr>presence</vt:lpstr>
      <vt:lpstr>Teaching in three dimensions</vt:lpstr>
      <vt:lpstr>Thank You!  dtroka@emory.edu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Humanizing Learning CFDE January 5, 2022</dc:title>
  <dc:creator>Troka, Donna</dc:creator>
  <cp:lastModifiedBy>Troka, Donna</cp:lastModifiedBy>
  <cp:revision>4</cp:revision>
  <dcterms:created xsi:type="dcterms:W3CDTF">2022-01-03T18:57:14Z</dcterms:created>
  <dcterms:modified xsi:type="dcterms:W3CDTF">2022-01-04T15:19:30Z</dcterms:modified>
</cp:coreProperties>
</file>